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1" r:id="rId5"/>
    <p:sldId id="257" r:id="rId6"/>
    <p:sldId id="256" r:id="rId7"/>
    <p:sldId id="260" r:id="rId8"/>
    <p:sldId id="259" r:id="rId9"/>
    <p:sldId id="25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751C-9910-3F45-A380-FF6FD8F74D41}" type="datetimeFigureOut">
              <a:rPr lang="en-US" smtClean="0"/>
              <a:pPr/>
              <a:t>10/3/2016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63663-D47B-AD47-B380-B4B77E927A36}" type="slidenum">
              <a:rPr lang="fi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47999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B248D-C04A-2247-82A2-135010AAE9EF}" type="datetimeFigureOut">
              <a:rPr lang="en-US" smtClean="0"/>
              <a:pPr/>
              <a:t>10/3/2016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D8AC6-53BD-0545-A810-7FDF5FB90DE1}" type="slidenum">
              <a:rPr lang="fi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0246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För bibliotekets interna möten</a:t>
            </a:r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8AC6-53BD-0545-A810-7FDF5FB90DE1}" type="slidenum">
              <a:rPr lang="fi-FI" smtClean="0"/>
              <a:pPr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0992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Har du frågor om offentliga tjänster?</a:t>
            </a:r>
          </a:p>
          <a:p>
            <a:r>
              <a:rPr dirty="0" smtClean="0"/>
              <a:t>Ring 0295 000, maila, chatta eller ta kontakt via distansförbindelse. Medborgarradgivning.fi</a:t>
            </a:r>
            <a:endParaRPr lang="sv-FI" dirty="0" smtClean="0"/>
          </a:p>
          <a:p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8AC6-53BD-0545-A810-7FDF5FB90DE1}" type="slidenum">
              <a:rPr lang="fi-FI" smtClean="0"/>
              <a:pPr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3195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PER E-POST</a:t>
            </a:r>
          </a:p>
          <a:p>
            <a:r>
              <a:rPr dirty="0" smtClean="0"/>
              <a:t>I CHATTEN</a:t>
            </a:r>
          </a:p>
          <a:p>
            <a:r>
              <a:rPr dirty="0" smtClean="0"/>
              <a:t>MED E-BLANKETT</a:t>
            </a:r>
          </a:p>
          <a:p>
            <a:r>
              <a:rPr dirty="0" smtClean="0"/>
              <a:t>VIA DISTANSFÖRBINDELSE</a:t>
            </a:r>
            <a:endParaRPr lang="sv-FI" dirty="0" smtClean="0"/>
          </a:p>
          <a:p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8AC6-53BD-0545-A810-7FDF5FB90DE1}" type="slidenum">
              <a:rPr lang="fi-FI" smtClean="0"/>
              <a:pPr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2603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För medborgare på bibliotekets skärmar</a:t>
            </a:r>
          </a:p>
          <a:p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8AC6-53BD-0545-A810-7FDF5FB90DE1}" type="slidenum">
              <a:rPr lang="fi-FI" smtClean="0"/>
              <a:pPr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5740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PER E-POST</a:t>
            </a:r>
          </a:p>
          <a:p>
            <a:r>
              <a:rPr lang="fi-FI" dirty="0" smtClean="0"/>
              <a:t>I CHATTEN</a:t>
            </a:r>
          </a:p>
          <a:p>
            <a:r>
              <a:rPr lang="fi-FI" dirty="0" smtClean="0"/>
              <a:t>MED E-BLANKETT</a:t>
            </a:r>
          </a:p>
          <a:p>
            <a:r>
              <a:rPr lang="fi-FI" dirty="0" smtClean="0"/>
              <a:t>VIA DISTANSFÖRBINDELSE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8AC6-53BD-0545-A810-7FDF5FB90DE1}" type="slidenum">
              <a:rPr lang="fi-FI" smtClean="0"/>
              <a:pPr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5086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Har du frågor om offentliga tjänster?</a:t>
            </a:r>
          </a:p>
          <a:p>
            <a:r>
              <a:rPr lang="sv-SE" dirty="0" smtClean="0"/>
              <a:t>Ring 0295 000, </a:t>
            </a:r>
            <a:r>
              <a:rPr lang="sv-SE" dirty="0" err="1" smtClean="0"/>
              <a:t>maila</a:t>
            </a:r>
            <a:r>
              <a:rPr lang="sv-SE" dirty="0" smtClean="0"/>
              <a:t>, chatta eller ta kontakt via distansförbindelse. </a:t>
            </a:r>
            <a:r>
              <a:rPr lang="sv-SE" dirty="0" err="1" smtClean="0"/>
              <a:t>Medborgarradgivning.fi</a:t>
            </a:r>
            <a:endParaRPr lang="sv-SE" dirty="0" smtClean="0"/>
          </a:p>
          <a:p>
            <a:endParaRPr lang="sv-SE" smtClean="0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8AC6-53BD-0545-A810-7FDF5FB90DE1}" type="slidenum">
              <a:rPr lang="fi-FI" smtClean="0"/>
              <a:pPr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5902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E833A63F-6E18-3E4E-8F74-EAA4270B57D3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73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066BEC55-3AE1-B844-B031-750967495524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59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10A9EE32-48F2-1243-8B0B-01022FBFAEF0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89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ne_ylabanner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7" cy="2149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" y="2224405"/>
            <a:ext cx="11460480" cy="10979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3596400"/>
            <a:ext cx="11460480" cy="24482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43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2044C330-EA56-AD48-A39F-454656FA8CD1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65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549D03B3-3559-5C4A-99FC-49A01443490A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20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A50F6BF8-F4E7-394F-810E-EC14353F0A01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52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12BAB925-EFCC-FB49-8BC1-7992B9E32F8C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93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F77BB7A1-3B67-534E-A70F-A78327B76374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24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153EF757-5B91-164B-B615-598384F0C445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7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D9CA8604-4AC0-0940-BE5C-C88459DABC90}" type="datetime1">
              <a:rPr lang="en-US" smtClean="0"/>
              <a:pPr/>
              <a:t>10/3/2016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68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920" y="365125"/>
            <a:ext cx="1146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920" y="1825625"/>
            <a:ext cx="114604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920" y="6356350"/>
            <a:ext cx="5222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61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kane_alakulma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62751" y="5847960"/>
            <a:ext cx="1450848" cy="10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ust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DC007F"/>
                </a:solidFill>
              </a:rPr>
              <a:t>Medborgarrådgivningen </a:t>
            </a:r>
            <a:r>
              <a:rPr dirty="0" smtClean="0"/>
              <a:t>leder dig till rätt offentlig tjänst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och ger råd om hur tjänsterna används.</a:t>
            </a:r>
            <a:endParaRPr lang="sv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5920" y="3420000"/>
            <a:ext cx="11460480" cy="201168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DC007F"/>
              </a:buClr>
            </a:pPr>
            <a:r>
              <a:rPr dirty="0" smtClean="0"/>
              <a:t>Det går inte att inleda myndighetsärenden via Medborgarrådgivningen </a:t>
            </a:r>
            <a:r>
              <a:rPr dirty="0"/>
              <a:t/>
            </a:r>
            <a:br>
              <a:rPr dirty="0"/>
            </a:br>
            <a:r>
              <a:rPr dirty="0" smtClean="0"/>
              <a:t>– däremot leder vi dig till rätt myndighet.</a:t>
            </a:r>
          </a:p>
          <a:p>
            <a:pPr>
              <a:buClr>
                <a:srgbClr val="DC007F"/>
              </a:buClr>
            </a:pPr>
            <a:r>
              <a:rPr dirty="0" smtClean="0"/>
              <a:t>De offentliga tjänsterna flyttar till webben och fungerar i allt större utsträckning elektroniskt.</a:t>
            </a:r>
          </a:p>
          <a:p>
            <a:pPr>
              <a:buClr>
                <a:srgbClr val="DC007F"/>
              </a:buClr>
            </a:pPr>
            <a:r>
              <a:rPr dirty="0" smtClean="0"/>
              <a:t>Självbetjäning blir vanligare och allt färre har tillgång till kundservicepunkter som går att besöka. </a:t>
            </a:r>
          </a:p>
          <a:p>
            <a:pPr>
              <a:buClr>
                <a:srgbClr val="DC007F"/>
              </a:buClr>
            </a:pPr>
            <a:r>
              <a:rPr dirty="0" smtClean="0"/>
              <a:t>En del av befolkningen behöver hjälp med att utföra ärenden. Biblioteken har gjort ett strålande jobb</a:t>
            </a:r>
            <a:r>
              <a:rPr lang="fi-FI" smtClean="0"/>
              <a:t/>
            </a:r>
            <a:br>
              <a:rPr lang="fi-FI" smtClean="0"/>
            </a:br>
            <a:r>
              <a:rPr smtClean="0"/>
              <a:t>med </a:t>
            </a:r>
            <a:r>
              <a:rPr dirty="0" smtClean="0"/>
              <a:t>att handleda medborgare på kunddatorer och på kundernas egna datorer.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" y="5711425"/>
            <a:ext cx="10292080" cy="96210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lIns="324000" tIns="324000" rIns="324000" bIns="324000" rtlCol="0" anchor="ctr">
            <a:spAutoFit/>
          </a:bodyPr>
          <a:lstStyle/>
          <a:p>
            <a:pPr algn="ctr"/>
            <a:r>
              <a:rPr lang="fi-FI" sz="1900" b="1" dirty="0" smtClean="0">
                <a:latin typeface="Arial" panose="020B0604020202020204" pitchFamily="34" charset="0"/>
              </a:rPr>
              <a:t>Både bibliotekarien och medborgaren själv kan kontakta Medborgarrådgivningen.</a:t>
            </a:r>
            <a:endParaRPr lang="sv-FI" sz="1900" dirty="0"/>
          </a:p>
        </p:txBody>
      </p:sp>
    </p:spTree>
    <p:extLst>
      <p:ext uri="{BB962C8B-B14F-4D97-AF65-F5344CB8AC3E}">
        <p14:creationId xmlns:p14="http://schemas.microsoft.com/office/powerpoint/2010/main" val="6374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k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988185"/>
            <a:ext cx="5181600" cy="4351338"/>
          </a:xfrm>
        </p:spPr>
        <p:txBody>
          <a:bodyPr/>
          <a:lstStyle/>
          <a:p>
            <a:pPr>
              <a:buClr>
                <a:srgbClr val="DC007F"/>
              </a:buClr>
            </a:pPr>
            <a:r>
              <a:rPr dirty="0" smtClean="0"/>
              <a:t>Medborgarrådgivningens tjänster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är avgiftsfria.</a:t>
            </a:r>
          </a:p>
          <a:p>
            <a:pPr>
              <a:buClr>
                <a:srgbClr val="DC007F"/>
              </a:buClr>
            </a:pPr>
            <a:r>
              <a:rPr dirty="0" smtClean="0"/>
              <a:t>Vi svara på frågor på finska,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svenska och engelska.</a:t>
            </a:r>
          </a:p>
          <a:p>
            <a:pPr>
              <a:buClr>
                <a:srgbClr val="DC007F"/>
              </a:buClr>
            </a:pPr>
            <a:r>
              <a:rPr dirty="0" smtClean="0"/>
              <a:t>Medborgarrådgivningen är öppen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från måndag till fredag kl. </a:t>
            </a:r>
            <a:r>
              <a:rPr lang="fi-FI" dirty="0" smtClean="0">
                <a:solidFill>
                  <a:srgbClr val="DC007F"/>
                </a:solidFill>
              </a:rPr>
              <a:t>8–21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och lördagar kl. </a:t>
            </a:r>
            <a:r>
              <a:rPr lang="fi-FI" dirty="0" smtClean="0">
                <a:solidFill>
                  <a:srgbClr val="DC007F"/>
                </a:solidFill>
              </a:rPr>
              <a:t>9–15</a:t>
            </a:r>
            <a:r>
              <a:rPr dirty="0" smtClean="0"/>
              <a:t>.</a:t>
            </a:r>
          </a:p>
          <a:p>
            <a:pPr>
              <a:buClr>
                <a:srgbClr val="DC007F"/>
              </a:buClr>
            </a:pPr>
            <a:r>
              <a:rPr dirty="0" smtClean="0"/>
              <a:t>Medborgarrådgivningens adress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är </a:t>
            </a:r>
            <a:r>
              <a:rPr lang="fi-FI" dirty="0" smtClean="0">
                <a:solidFill>
                  <a:srgbClr val="DC007F"/>
                </a:solidFill>
              </a:rPr>
              <a:t>www.medborgarradgivning.fi</a:t>
            </a:r>
            <a:endParaRPr lang="sv-FI" dirty="0">
              <a:solidFill>
                <a:srgbClr val="DC007F"/>
              </a:solidFill>
            </a:endParaRPr>
          </a:p>
        </p:txBody>
      </p:sp>
      <p:pic>
        <p:nvPicPr>
          <p:cNvPr id="11" name="Picture 10" descr="ch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96" y="629920"/>
            <a:ext cx="1132840" cy="1132840"/>
          </a:xfrm>
          <a:prstGeom prst="rect">
            <a:avLst/>
          </a:prstGeom>
        </p:spPr>
      </p:pic>
      <p:pic>
        <p:nvPicPr>
          <p:cNvPr id="12" name="Picture 11" descr="emai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879" y="631840"/>
            <a:ext cx="1129000" cy="1129000"/>
          </a:xfrm>
          <a:prstGeom prst="rect">
            <a:avLst/>
          </a:prstGeom>
        </p:spPr>
      </p:pic>
      <p:pic>
        <p:nvPicPr>
          <p:cNvPr id="13" name="Picture 12" descr="et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629920"/>
            <a:ext cx="1132840" cy="1132840"/>
          </a:xfrm>
          <a:prstGeom prst="rect">
            <a:avLst/>
          </a:prstGeom>
        </p:spPr>
      </p:pic>
      <p:pic>
        <p:nvPicPr>
          <p:cNvPr id="14" name="Picture 13" descr="lomak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1753" y="629920"/>
            <a:ext cx="1132840" cy="1132840"/>
          </a:xfrm>
          <a:prstGeom prst="rect">
            <a:avLst/>
          </a:prstGeom>
        </p:spPr>
      </p:pic>
      <p:pic>
        <p:nvPicPr>
          <p:cNvPr id="17" name="Picture 16" descr="kane_alakulma_val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3344" y="5833872"/>
            <a:ext cx="1438656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ust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987200"/>
            <a:ext cx="5181600" cy="4351338"/>
          </a:xfrm>
        </p:spPr>
        <p:txBody>
          <a:bodyPr/>
          <a:lstStyle/>
          <a:p>
            <a:pPr>
              <a:buClr>
                <a:srgbClr val="DC007F"/>
              </a:buClr>
            </a:pPr>
            <a:r>
              <a:rPr dirty="0" smtClean="0"/>
              <a:t>Medborgarrådgivningens tjänster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är avgiftsfria.</a:t>
            </a:r>
          </a:p>
          <a:p>
            <a:pPr>
              <a:buClr>
                <a:srgbClr val="DC007F"/>
              </a:buClr>
            </a:pPr>
            <a:r>
              <a:rPr dirty="0" smtClean="0"/>
              <a:t>Vi svara på frågor på finska,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svenska och engelska.</a:t>
            </a:r>
          </a:p>
          <a:p>
            <a:pPr>
              <a:buClr>
                <a:srgbClr val="DC007F"/>
              </a:buClr>
            </a:pPr>
            <a:r>
              <a:rPr dirty="0" smtClean="0"/>
              <a:t>Medborgarrådgivningen är öppen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från måndag till fredag kl. </a:t>
            </a:r>
            <a:r>
              <a:rPr lang="fi-FI" dirty="0" smtClean="0">
                <a:solidFill>
                  <a:srgbClr val="DC007F"/>
                </a:solidFill>
              </a:rPr>
              <a:t>8–21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och lördagar kl. </a:t>
            </a:r>
            <a:r>
              <a:rPr lang="fi-FI" dirty="0" smtClean="0">
                <a:solidFill>
                  <a:srgbClr val="DC007F"/>
                </a:solidFill>
              </a:rPr>
              <a:t>9–15</a:t>
            </a:r>
            <a:r>
              <a:rPr dirty="0" smtClean="0"/>
              <a:t>.</a:t>
            </a:r>
          </a:p>
          <a:p>
            <a:r>
              <a:rPr dirty="0" smtClean="0"/>
              <a:t>Medborgarrådgivningens adress är </a:t>
            </a:r>
            <a:r>
              <a:rPr lang="fi-FI" dirty="0" smtClean="0">
                <a:solidFill>
                  <a:srgbClr val="DC007F"/>
                </a:solidFill>
              </a:rPr>
              <a:t>www.medborgarradgivning.fi</a:t>
            </a:r>
          </a:p>
          <a:p>
            <a:endParaRPr lang="sv-FI" dirty="0"/>
          </a:p>
        </p:txBody>
      </p:sp>
      <p:pic>
        <p:nvPicPr>
          <p:cNvPr id="11" name="Picture 10" descr="uk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  <p:pic>
        <p:nvPicPr>
          <p:cNvPr id="16" name="Picture 15" descr="kane_alakulma_val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344" y="5833872"/>
            <a:ext cx="1438656" cy="1024128"/>
          </a:xfrm>
          <a:prstGeom prst="rect">
            <a:avLst/>
          </a:prstGeom>
        </p:spPr>
      </p:pic>
      <p:pic>
        <p:nvPicPr>
          <p:cNvPr id="9" name="Picture 8" descr="ch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896" y="629920"/>
            <a:ext cx="1132840" cy="1132840"/>
          </a:xfrm>
          <a:prstGeom prst="rect">
            <a:avLst/>
          </a:prstGeom>
        </p:spPr>
      </p:pic>
      <p:pic>
        <p:nvPicPr>
          <p:cNvPr id="10" name="Picture 9" descr="emai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879" y="629920"/>
            <a:ext cx="1129000" cy="1129000"/>
          </a:xfrm>
          <a:prstGeom prst="rect">
            <a:avLst/>
          </a:prstGeom>
        </p:spPr>
      </p:pic>
      <p:pic>
        <p:nvPicPr>
          <p:cNvPr id="17" name="Picture 16" descr="et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610" y="629920"/>
            <a:ext cx="1132840" cy="1132840"/>
          </a:xfrm>
          <a:prstGeom prst="rect">
            <a:avLst/>
          </a:prstGeom>
        </p:spPr>
      </p:pic>
      <p:pic>
        <p:nvPicPr>
          <p:cNvPr id="18" name="Picture 17" descr="lomak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753" y="629920"/>
            <a:ext cx="1132840" cy="11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DC007F"/>
                </a:solidFill>
              </a:rPr>
              <a:t>Medborgarrådgivningen </a:t>
            </a:r>
            <a:r>
              <a:rPr dirty="0" smtClean="0"/>
              <a:t>leder dig till rätt offentlig tjänst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 smtClean="0"/>
              <a:t>och ger råd om hur tjänsterna används. </a:t>
            </a:r>
            <a:endParaRPr lang="sv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5920" y="3420001"/>
            <a:ext cx="11460480" cy="1558400"/>
          </a:xfrm>
        </p:spPr>
        <p:txBody>
          <a:bodyPr>
            <a:normAutofit/>
          </a:bodyPr>
          <a:lstStyle/>
          <a:p>
            <a:pPr>
              <a:buClr>
                <a:srgbClr val="DC007F"/>
              </a:buClr>
            </a:pPr>
            <a:r>
              <a:rPr lang="fi-FI" sz="2000" smtClean="0"/>
              <a:t>Det går inte att inleda myndighetsärenden via Medborgarrådgivningen </a:t>
            </a:r>
            <a:r>
              <a:t/>
            </a:r>
            <a:br/>
            <a:r>
              <a:rPr lang="fi-FI" sz="2000" smtClean="0"/>
              <a:t>– däremot leder vi dig till rätt myndighet.</a:t>
            </a:r>
          </a:p>
          <a:p>
            <a:pPr>
              <a:buClr>
                <a:srgbClr val="DC007F"/>
              </a:buClr>
            </a:pPr>
            <a:r>
              <a:rPr lang="fi-FI" sz="2000" dirty="0" smtClean="0"/>
              <a:t>Det är lättare att få saker gjorda när man vet var man ska börja.</a:t>
            </a:r>
            <a:endParaRPr lang="sv-FI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" y="5183105"/>
            <a:ext cx="10292080" cy="96210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lIns="324000" tIns="324000" rIns="324000" bIns="324000" rtlCol="0" anchor="ctr">
            <a:spAutoFit/>
          </a:bodyPr>
          <a:lstStyle/>
          <a:p>
            <a:pPr algn="ctr"/>
            <a:r>
              <a:rPr lang="fi-FI" sz="1900" b="1" dirty="0" smtClean="0">
                <a:latin typeface="Arial" panose="020B0604020202020204" pitchFamily="34" charset="0"/>
              </a:rPr>
              <a:t>Både bibliotekarien och medborgaren själv kan kontakta Medborgarrådgivningen.</a:t>
            </a:r>
            <a:endParaRPr lang="sv-FI" sz="1900" dirty="0"/>
          </a:p>
        </p:txBody>
      </p:sp>
    </p:spTree>
    <p:extLst>
      <p:ext uri="{BB962C8B-B14F-4D97-AF65-F5344CB8AC3E}">
        <p14:creationId xmlns:p14="http://schemas.microsoft.com/office/powerpoint/2010/main" val="41618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D97790D317A45873578F05F1B4C20" ma:contentTypeVersion="0" ma:contentTypeDescription="Create a new document." ma:contentTypeScope="" ma:versionID="1aa0d351a9ceddc285cca0774a4ef6b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072E1-2EEE-488B-A2AA-B419C7A02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67D0B62-E7AB-4414-AA80-2760973F1FCC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08810E6-6698-4E07-880E-920048FECA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125</Words>
  <Application>Microsoft Office PowerPoint</Application>
  <PresentationFormat>Laajakuva</PresentationFormat>
  <Paragraphs>38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PowerPoint-esitys</vt:lpstr>
      <vt:lpstr>Medborgarrådgivningen leder dig till rätt offentlig tjänst och ger råd om hur tjänsterna används.</vt:lpstr>
      <vt:lpstr>PowerPoint-esitys</vt:lpstr>
      <vt:lpstr>PowerPoint-esitys</vt:lpstr>
      <vt:lpstr>PowerPoint-esitys</vt:lpstr>
      <vt:lpstr>Medborgarrådgivningen leder dig till rätt offentlig tjänst och ger råd om hur tjänsterna används.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Kitchen Helsinki</dc:creator>
  <cp:lastModifiedBy>Tuominen Anna-Liisa</cp:lastModifiedBy>
  <cp:revision>29</cp:revision>
  <dcterms:created xsi:type="dcterms:W3CDTF">2016-10-03T07:04:12Z</dcterms:created>
  <dcterms:modified xsi:type="dcterms:W3CDTF">2016-10-03T10:49:00Z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0x0101001A7D97790D317A45873578F05F1B4C20</vt:lpwstr>
  </property>
</Properties>
</file>